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8" r:id="rId5"/>
    <p:sldId id="273" r:id="rId6"/>
    <p:sldId id="274" r:id="rId7"/>
    <p:sldId id="287" r:id="rId8"/>
    <p:sldId id="276" r:id="rId9"/>
    <p:sldId id="277" r:id="rId10"/>
    <p:sldId id="282" r:id="rId11"/>
    <p:sldId id="283" r:id="rId12"/>
    <p:sldId id="297" r:id="rId13"/>
    <p:sldId id="298" r:id="rId14"/>
    <p:sldId id="296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13" r:id="rId24"/>
    <p:sldId id="308" r:id="rId25"/>
    <p:sldId id="291" r:id="rId26"/>
    <p:sldId id="281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87E"/>
    <a:srgbClr val="FFD702"/>
    <a:srgbClr val="FEEB01"/>
    <a:srgbClr val="F2672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3DF26-312C-BCC0-37B7-1760FF60EB1D}" v="1" dt="2023-09-12T14:46:45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2229" autoAdjust="0"/>
  </p:normalViewPr>
  <p:slideViewPr>
    <p:cSldViewPr>
      <p:cViewPr varScale="1">
        <p:scale>
          <a:sx n="38" d="100"/>
          <a:sy n="38" d="100"/>
        </p:scale>
        <p:origin x="86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D24C6-A5BD-4AE5-A72E-70C370C1BB0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D0B4-8C70-45C5-8474-5CBF60BC5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0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88DE7-29CE-4D77-8996-9FA51F9E5E6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2145-FABB-4E55-9567-08BD829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5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11000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SzPct val="110000"/>
            </a:pPr>
            <a:r>
              <a:rPr lang="en-US" sz="2400" b="1" dirty="0" smtClean="0">
                <a:solidFill>
                  <a:schemeClr val="bg1"/>
                </a:solidFill>
              </a:rPr>
              <a:t>New Cap total</a:t>
            </a:r>
          </a:p>
          <a:p>
            <a:pPr lvl="1">
              <a:buSzPct val="110000"/>
            </a:pPr>
            <a:r>
              <a:rPr lang="en-US" sz="2400" b="1" dirty="0" smtClean="0">
                <a:solidFill>
                  <a:schemeClr val="bg1"/>
                </a:solidFill>
              </a:rPr>
              <a:t>Credit Phase in Rule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Families who paid little-to-no federal income tax were not eligible for full benefit of the credit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Wealthy families given opportunity to claim entire credit</a:t>
            </a:r>
          </a:p>
          <a:p>
            <a:pPr lvl="3">
              <a:buSzPct val="110000"/>
            </a:pPr>
            <a:r>
              <a:rPr lang="en-US" sz="1600" dirty="0" smtClean="0">
                <a:solidFill>
                  <a:schemeClr val="bg1"/>
                </a:solidFill>
              </a:rPr>
              <a:t>Married couple credit phase out: $400,000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indent="0" algn="ctr">
              <a:buSzPct val="11000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vs.</a:t>
            </a:r>
          </a:p>
          <a:p>
            <a:pPr lvl="3">
              <a:buSzPct val="110000"/>
            </a:pPr>
            <a:r>
              <a:rPr lang="en-US" sz="1600" dirty="0" smtClean="0">
                <a:solidFill>
                  <a:schemeClr val="bg1"/>
                </a:solidFill>
              </a:rPr>
              <a:t>Single parent credit phase out: $200,000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3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0" indent="-457200">
              <a:lnSpc>
                <a:spcPct val="120000"/>
              </a:lnSpc>
              <a:buSzPct val="150000"/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CTC has a clear impact on</a:t>
            </a:r>
            <a:r>
              <a:rPr lang="en-US" sz="2400" baseline="0" dirty="0" smtClean="0">
                <a:solidFill>
                  <a:schemeClr val="bg1"/>
                </a:solidFill>
                <a:latin typeface="Myriad Pro"/>
              </a:rPr>
              <a:t> child poverty!</a:t>
            </a:r>
            <a:endParaRPr lang="en-US" sz="2400" dirty="0" smtClean="0">
              <a:solidFill>
                <a:schemeClr val="bg1"/>
              </a:solidFill>
              <a:latin typeface="Myriad Pro"/>
            </a:endParaRP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716,000 Black children and 1.2 million </a:t>
            </a:r>
            <a:r>
              <a:rPr lang="en-US" sz="2400" dirty="0" err="1" smtClean="0">
                <a:solidFill>
                  <a:schemeClr val="bg1"/>
                </a:solidFill>
                <a:latin typeface="Myriad Pro"/>
              </a:rPr>
              <a:t>Latinx</a:t>
            </a:r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 children lifted out of poverty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91% of low-income families used monthly payments for food, rent, and other basic life expenses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Research shows that child poverty CAN be eliminated</a:t>
            </a:r>
            <a:endParaRPr lang="en-US" sz="2400" dirty="0" smtClean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4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86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6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SzPct val="11000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NETWORK’s priorities for the Farm Bill are clear: protect SNAP in two ways</a:t>
            </a:r>
          </a:p>
          <a:p>
            <a:pPr marL="457200" lvl="1" indent="0">
              <a:buSzPct val="110000"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Hold the line against GOP extremists demands for cuts to current benefits and more punishing work requirements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End Farm Bill’s lifetime ban on SNAP for individuals convicted of drugs felonies</a:t>
            </a:r>
          </a:p>
          <a:p>
            <a:pPr lvl="1">
              <a:buSzPct val="110000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buSzPct val="11000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8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Only benefits those with the greatest need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92% of benefits go to households with incomes at or below the poverty line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¼ of beneficiaries are children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Provides just enough funds for a subsistence diet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Has strict eligibility rules, including work requirements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Work requirements increased as part of debt ceiling negotiations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More requirements punish those for whom regular employment is impossible goal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Provides key support to farmers and rural economies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Improves recipients’ health, education, and economic self-sufficiency and reduces government benefit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3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SzPct val="11000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Repeal of SNAP’s lifetime exclusion of persons ever convicted of drug felonies is LONG overdue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RESTORE Act will end this ban and must be included in Farm Bill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Ban is immoral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Repealing ban honors SNAP’s basic purpose: to prevent hunger 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Formerly incarcerated individuals already paid debt to society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Ban punishes families and children of returning individuals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Families receive far lower SNAP benefits when a parent is ineligible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Children face risk of hunger, along with the health and education harms of living in poverty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39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Ban is immoral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Repealing ban honors SNAP’s basic purpose: to prevent hunger 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Formerly incarcerated individuals already paid debt to society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Ban punishes families and children of returning individuals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Families receive far lower SNAP benefits when a parent is ineligible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Children face risk of hunger, along with the health and education harms of living in poverty</a:t>
            </a:r>
          </a:p>
          <a:p>
            <a:endParaRPr lang="en-US" dirty="0" smtClean="0"/>
          </a:p>
          <a:p>
            <a:pPr marL="457200" lvl="1" indent="0">
              <a:buSzPct val="11000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Ban violates any notion of  fair and just criminal justice system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Perpetual punishment unrelated to individual’s offense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Harmful to individual’s re-entry into the community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Most have few-to-no personal assets and face hostile labor market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Inability to afford food for self or family can doom hope of successful re-entry</a:t>
            </a:r>
          </a:p>
          <a:p>
            <a:pPr lvl="2">
              <a:buSzPct val="110000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2" indent="0">
              <a:buSzPct val="11000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Counter-productive as public safety measure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Studies show less recidivism for returning individuals with SNAP than those barred from benefits</a:t>
            </a:r>
          </a:p>
          <a:p>
            <a:pPr lvl="2">
              <a:buSzPct val="110000"/>
            </a:pPr>
            <a:r>
              <a:rPr lang="en-US" sz="2000" dirty="0" smtClean="0">
                <a:solidFill>
                  <a:schemeClr val="bg1"/>
                </a:solidFill>
              </a:rPr>
              <a:t>Bars participation in SNAP’s job training programs that can prevent recidivism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65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SzPct val="11000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As Congress considers the Farm Bill and agriculture appropriations over the coming months, Network will: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Resist any new, devastating cuts and additional work requirements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Fully support the RESTORE Act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3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6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145-FABB-4E55-9567-08BD8297D2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DAB18-ABB7-4D11-9029-4C0C31D5E32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3C2-FA76-4C72-9EA4-96BEE1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0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71700" y="3053855"/>
            <a:ext cx="7848600" cy="12133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200"/>
              </a:lnSpc>
            </a:pPr>
            <a:r>
              <a:rPr lang="en-US" sz="13400" b="1" i="1" dirty="0">
                <a:solidFill>
                  <a:schemeClr val="bg1"/>
                </a:solidFill>
                <a:latin typeface="Myriad Pro" pitchFamily="34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579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Examples of Bad Policy “Riders”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00740" y="1905000"/>
            <a:ext cx="11049000" cy="403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</a:pPr>
            <a:r>
              <a:rPr lang="en-US" dirty="0" smtClean="0">
                <a:solidFill>
                  <a:schemeClr val="bg1"/>
                </a:solidFill>
              </a:rPr>
              <a:t>Immigration: </a:t>
            </a:r>
            <a:r>
              <a:rPr lang="en-US" sz="2800" dirty="0" smtClean="0">
                <a:solidFill>
                  <a:schemeClr val="bg1"/>
                </a:solidFill>
              </a:rPr>
              <a:t>border militarization and increased family detention</a:t>
            </a:r>
          </a:p>
          <a:p>
            <a:pPr>
              <a:buSzPct val="110000"/>
            </a:pPr>
            <a:r>
              <a:rPr lang="en-US" dirty="0" smtClean="0">
                <a:solidFill>
                  <a:schemeClr val="bg1"/>
                </a:solidFill>
              </a:rPr>
              <a:t>Tax: </a:t>
            </a:r>
            <a:r>
              <a:rPr lang="en-US" sz="2800" dirty="0" smtClean="0">
                <a:solidFill>
                  <a:schemeClr val="bg1"/>
                </a:solidFill>
              </a:rPr>
              <a:t>cut funding for the IRS and eliminate new “Free File” program</a:t>
            </a:r>
          </a:p>
          <a:p>
            <a:pPr>
              <a:buSzPct val="110000"/>
            </a:pPr>
            <a:r>
              <a:rPr lang="en-US" dirty="0" smtClean="0">
                <a:solidFill>
                  <a:schemeClr val="bg1"/>
                </a:solidFill>
              </a:rPr>
              <a:t>Food: </a:t>
            </a:r>
            <a:r>
              <a:rPr lang="en-US" sz="2800" dirty="0" smtClean="0">
                <a:solidFill>
                  <a:schemeClr val="bg1"/>
                </a:solidFill>
              </a:rPr>
              <a:t>targeting SNAP benefits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Cut funding, reduce family benefits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Strengthen work requirements 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Restrict states’ flexibility to respond to hardships </a:t>
            </a:r>
          </a:p>
          <a:p>
            <a:pPr>
              <a:buSzPct val="110000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Looking Back at CTC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#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NETWORKWebinar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  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2057400"/>
            <a:ext cx="10820400" cy="35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Official purpose:  to help families pay for the cost of raising children</a:t>
            </a:r>
            <a:endParaRPr lang="en-US" sz="2800" dirty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2017 Trump Tax Bill, the Tax Cuts and Jobs Act</a:t>
            </a:r>
            <a:r>
              <a:rPr lang="en-US" sz="2800" dirty="0" smtClean="0">
                <a:solidFill>
                  <a:schemeClr val="bg1"/>
                </a:solidFill>
                <a:latin typeface="Myriad Pro" pitchFamily="34" charset="0"/>
              </a:rPr>
              <a:t>, modified subsidies families were eligible to receive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Maximum credit per child: $2,000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Refund amount per child: $1,400 (2022 amount increased to $1,500 to compensate for inflation)</a:t>
            </a:r>
            <a:endParaRPr lang="en-US" sz="20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endParaRPr lang="en-US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Who Has Access to CTC?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4724400"/>
            <a:ext cx="9067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0000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54864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Not fully refundable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Phases out at high income levels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2600" dirty="0" smtClean="0">
                <a:solidFill>
                  <a:schemeClr val="bg1"/>
                </a:solidFill>
                <a:latin typeface="Myriad Pro"/>
              </a:rPr>
              <a:t>$400,000 for married couple filing jointly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2600" dirty="0" smtClean="0">
                <a:solidFill>
                  <a:schemeClr val="bg1"/>
                </a:solidFill>
                <a:latin typeface="Myriad Pro"/>
              </a:rPr>
              <a:t>$200,000 for single parent</a:t>
            </a:r>
            <a:endParaRPr lang="en-US" sz="26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0" y="2049938"/>
            <a:ext cx="507619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CTC in the American Rescue Plan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43434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110000"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102108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$3,000 per child ages 6+, $3,600 per child under 6</a:t>
            </a:r>
            <a:endParaRPr lang="en-US" sz="3000" dirty="0">
              <a:solidFill>
                <a:schemeClr val="bg1"/>
              </a:solidFill>
              <a:latin typeface="Myriad Pro"/>
            </a:endParaRP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Fully refundable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Partially paid in monthly installments; the rest as tax return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286000"/>
            <a:ext cx="6629400" cy="3468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Restore all of the American Rescue Plan Child Tax Credit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Drastic reduction in child poverty!</a:t>
            </a: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4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Our Goal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1752600"/>
            <a:ext cx="9448800" cy="361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ct val="110000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78" y="2362200"/>
            <a:ext cx="3959922" cy="29718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5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Tax Bill State of Play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102108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House Ways and Means Committee passed a tax bill this summer – tax credits for businesses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House and Senate Democrats are pushing for a refundable monthly Child Tax Credit in any tax bill this year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Rep. DeLauro and Senators Bennet, Booker, &amp; Brown have introduced a Child Tax Credit bill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Some GOP Senators interested in including Child Tax Credit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4"/>
              </a:buBlip>
            </a:pPr>
            <a:endParaRPr lang="en-US" sz="2600" dirty="0" smtClean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830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2023 Farm Bill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66800" y="1524000"/>
            <a:ext cx="990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10000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102108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Must be reauthorized every 5 years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Expires September 30, 2023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Includes nearly all federal agriculture and food policy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80% of Farm Bill funding is allocated to SNAP – Supplemental Nutrition Assistance Program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Protecting SNAP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1752600"/>
            <a:ext cx="990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ct val="110000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102108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Prevent cuts to current benefits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Prevent expansion of work-reporting requirements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End lifetime ban on SNAP for individuals convicted of drug felonies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Cuts to SNAP Don’t Make Sense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1600200"/>
            <a:ext cx="990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110000"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102108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92% to households living at or below the poverty line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1/4 beneficiaries are children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Just enough funds for a subsistence diet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Has strict eligibility rules – including work-reporting requirements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Key support to farmers and rural economies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Improves health, education, and economic self-sufficiency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RESTORE Act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1752600"/>
            <a:ext cx="990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ct val="110000"/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102108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Repeal SNAP’s lifetime exclusion for persons convicted of drug felonies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Many states have opted out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2600" dirty="0" smtClean="0">
                <a:solidFill>
                  <a:schemeClr val="bg1"/>
                </a:solidFill>
                <a:latin typeface="Myriad Pro" pitchFamily="34" charset="0"/>
              </a:rPr>
              <a:t>21 states have modified bans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2600" dirty="0" smtClean="0">
                <a:solidFill>
                  <a:schemeClr val="bg1"/>
                </a:solidFill>
                <a:latin typeface="Myriad Pro" pitchFamily="34" charset="0"/>
              </a:rPr>
              <a:t>28 states + DC have eliminated the </a:t>
            </a:r>
            <a:br>
              <a:rPr lang="en-US" sz="26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Myriad Pro" pitchFamily="34" charset="0"/>
              </a:rPr>
              <a:t>ban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705100"/>
            <a:ext cx="4953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4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773862"/>
            <a:ext cx="2663630" cy="824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457200"/>
            <a:ext cx="10172700" cy="2286000"/>
          </a:xfrm>
          <a:solidFill>
            <a:schemeClr val="bg1"/>
          </a:solidFill>
          <a:ln w="76200" cap="sq">
            <a:solidFill>
              <a:srgbClr val="002060"/>
            </a:solidFill>
            <a:bevel/>
          </a:ln>
        </p:spPr>
        <p:txBody>
          <a:bodyPr tIns="274320" bIns="274320" anchor="ctr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Congress, Keep Your Promise</a:t>
            </a:r>
            <a:r>
              <a:rPr lang="en-US" sz="7600" b="1" dirty="0">
                <a:solidFill>
                  <a:srgbClr val="002060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/>
            </a:r>
            <a:br>
              <a:rPr lang="en-US" sz="7600" b="1" dirty="0">
                <a:solidFill>
                  <a:srgbClr val="002060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</a:br>
            <a:r>
              <a:rPr lang="en-US" sz="2800" b="1" i="1" dirty="0" smtClean="0">
                <a:solidFill>
                  <a:schemeClr val="tx2"/>
                </a:solidFill>
                <a:effectLst>
                  <a:outerShdw blurRad="76200" dist="25400" dir="2700000" algn="tl">
                    <a:schemeClr val="bg1">
                      <a:lumMod val="50000"/>
                      <a:alpha val="43000"/>
                    </a:schemeClr>
                  </a:outerShdw>
                </a:effectLst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Our Work for Thriving Communities Continues</a:t>
            </a:r>
            <a:endParaRPr lang="en-US" sz="2800" b="1" i="1" dirty="0">
              <a:solidFill>
                <a:schemeClr val="tx2"/>
              </a:solidFill>
              <a:effectLst>
                <a:outerShdw blurRad="76200" dist="25400" dir="2700000" algn="tl">
                  <a:schemeClr val="bg1">
                    <a:lumMod val="50000"/>
                    <a:alpha val="43000"/>
                  </a:schemeClr>
                </a:outerShdw>
              </a:effectLst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SNAP Ban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1752600"/>
            <a:ext cx="990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ct val="110000"/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1955" y="1961341"/>
            <a:ext cx="57150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Immoral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Violates any notion of a fair and just criminal legal system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Harmful to re-entry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Counter-productive as a public safety measure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0" y="1961341"/>
            <a:ext cx="507619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Our Goal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1752600"/>
            <a:ext cx="990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ct val="110000"/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5562600" cy="400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Resist any new cuts to SNAP or additional work requirements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  <a:latin typeface="Myriad Pro"/>
              </a:rPr>
              <a:t>Include the RESTORE Act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0" y="1848896"/>
            <a:ext cx="507619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2909684"/>
            <a:ext cx="9296400" cy="3382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0000"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Call your Member of Congress on Tuesday, 	September 26</a:t>
            </a:r>
          </a:p>
          <a:p>
            <a:pPr marL="0" indent="0">
              <a:buSzPct val="11000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SzPct val="110000"/>
              <a:buNone/>
            </a:pPr>
            <a:r>
              <a:rPr lang="en-US" dirty="0" smtClean="0">
                <a:solidFill>
                  <a:schemeClr val="bg1"/>
                </a:solidFill>
              </a:rPr>
              <a:t>	Write a letter to the editor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35405"/>
            <a:ext cx="731520" cy="731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5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TAKE 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3" y="2895600"/>
            <a:ext cx="731520" cy="731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5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18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OUR POLICY EXPERTS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03071" y="4152842"/>
            <a:ext cx="4436529" cy="1562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Minister Christian S. Watkins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  <a:p>
            <a:pPr algn="l"/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Government Relations</a:t>
            </a:r>
            <a:br>
              <a:rPr lang="en-US" sz="22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Advocate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78238" y="4152842"/>
            <a:ext cx="3135682" cy="1562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Jarret K. Smith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Government Relations</a:t>
            </a:r>
            <a:br>
              <a:rPr lang="en-US" sz="22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Advocate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78237" y="2095442"/>
            <a:ext cx="3179507" cy="1562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Laura </a:t>
            </a:r>
            <a:b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Peralta-Schulte</a:t>
            </a:r>
          </a:p>
          <a:p>
            <a:pPr algn="l"/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Senior Director of Public Policy and Government Relations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-682" r="3669" b="33652"/>
          <a:stretch/>
        </p:blipFill>
        <p:spPr>
          <a:xfrm>
            <a:off x="838200" y="4154761"/>
            <a:ext cx="1554480" cy="155448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215900" dist="63500" dir="8100000" sx="103000" sy="103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559246" y="2095442"/>
            <a:ext cx="4175554" cy="1562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Mary J. Novak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Executive Director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0355"/>
            <a:ext cx="1554480" cy="155448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215900" dist="63500" dir="8100000" sx="103000" sy="103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85" y="2084328"/>
            <a:ext cx="1554480" cy="155448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215900" dist="63500" dir="8100000" sx="103000" sy="103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5" y="4154761"/>
            <a:ext cx="1554480" cy="155448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215900" dist="63500" dir="8100000" sx="103000" sy="103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8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094"/>
            <a:ext cx="114300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Faithfully Funding the Government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2009527"/>
            <a:ext cx="6477000" cy="4002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SzPct val="150000"/>
              <a:buNone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End of fiscal year: September 30th</a:t>
            </a:r>
          </a:p>
          <a:p>
            <a:pPr marL="457200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To avoid a government shutdown, 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ongress must…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Pass all 12 Appropriation 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ills</a:t>
            </a:r>
          </a:p>
          <a:p>
            <a:pPr marL="857250" lvl="1" indent="-457200">
              <a:lnSpc>
                <a:spcPct val="120000"/>
              </a:lnSpc>
              <a:buSzPct val="150000"/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OR pass a continuing resolution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09527"/>
            <a:ext cx="507619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2776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State of Play on Appropriation Bills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52600"/>
            <a:ext cx="9677400" cy="4002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buBlip>
                <a:blip r:embed="rId4"/>
              </a:buBlip>
            </a:pPr>
            <a:r>
              <a:rPr lang="en-US" sz="2800" dirty="0" smtClean="0">
                <a:solidFill>
                  <a:schemeClr val="bg1"/>
                </a:solidFill>
                <a:latin typeface="Myriad Pro" pitchFamily="34" charset="0"/>
              </a:rPr>
              <a:t>Senate: Finished all 12 bills at amount promised in Debt Ceiling debate </a:t>
            </a:r>
          </a:p>
          <a:p>
            <a:pPr>
              <a:buSzPct val="110000"/>
              <a:buBlip>
                <a:blip r:embed="rId4"/>
              </a:buBlip>
            </a:pPr>
            <a:r>
              <a:rPr lang="en-US" sz="2800" dirty="0" smtClean="0">
                <a:solidFill>
                  <a:schemeClr val="bg1"/>
                </a:solidFill>
                <a:latin typeface="Myriad Pro" pitchFamily="34" charset="0"/>
              </a:rPr>
              <a:t>House: Passed 1 bill out of committee</a:t>
            </a:r>
          </a:p>
          <a:p>
            <a:pPr lvl="1">
              <a:buSzPct val="110000"/>
              <a:buBlip>
                <a:blip r:embed="rId4"/>
              </a:buBlip>
            </a:pP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All House bills significantly cut from agreed amounts under Debt Ceiling debate</a:t>
            </a:r>
          </a:p>
          <a:p>
            <a:pPr marL="457200" lvl="1" indent="0">
              <a:buSzPct val="110000"/>
              <a:buNone/>
            </a:pPr>
            <a:endParaRPr lang="en-US" sz="24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3600" b="1" i="1" dirty="0" smtClean="0">
                <a:solidFill>
                  <a:srgbClr val="FFD702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  <a:sym typeface="Wingdings" panose="05000000000000000000" pitchFamily="2" charset="2"/>
              </a:rPr>
              <a:t>CR is the only choice given September deadline!</a:t>
            </a:r>
            <a:endParaRPr lang="en-US" sz="3600" b="1" i="1" dirty="0">
              <a:solidFill>
                <a:srgbClr val="FFD702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03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House &amp; Senate in Conflict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#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NETWORKWebinar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  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5791200" cy="4002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50000"/>
              <a:buFont typeface="Arial" panose="020B0604020202020204" pitchFamily="34" charset="0"/>
              <a:buBlip>
                <a:blip r:embed="rId4"/>
              </a:buBlip>
            </a:pPr>
            <a:r>
              <a:rPr lang="en-US" sz="2800" dirty="0" smtClean="0">
                <a:solidFill>
                  <a:schemeClr val="bg1"/>
                </a:solidFill>
                <a:latin typeface="Myriad Pro" pitchFamily="34" charset="0"/>
              </a:rPr>
              <a:t>Senate </a:t>
            </a:r>
          </a:p>
          <a:p>
            <a:pPr marL="857250" lvl="1" indent="-457200">
              <a:lnSpc>
                <a:spcPct val="120000"/>
              </a:lnSpc>
              <a:buSzPct val="150000"/>
              <a:buFont typeface="Arial" panose="020B0604020202020204" pitchFamily="34" charset="0"/>
              <a:buBlip>
                <a:blip r:embed="rId4"/>
              </a:buBlip>
            </a:pP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Poised to move forward with CR</a:t>
            </a:r>
          </a:p>
          <a:p>
            <a:pPr marL="857250" lvl="1" indent="-457200">
              <a:lnSpc>
                <a:spcPct val="120000"/>
              </a:lnSpc>
              <a:buSzPct val="150000"/>
              <a:buFont typeface="Arial" panose="020B0604020202020204" pitchFamily="34" charset="0"/>
              <a:buBlip>
                <a:blip r:embed="rId4"/>
              </a:buBlip>
            </a:pP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Includes extra funding for Ukraine, emergency disasters, and immigration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  <a:p>
            <a:pPr marL="457200" indent="-457200">
              <a:lnSpc>
                <a:spcPct val="120000"/>
              </a:lnSpc>
              <a:buSzPct val="150000"/>
              <a:buFont typeface="Arial" panose="020B0604020202020204" pitchFamily="34" charset="0"/>
              <a:buBlip>
                <a:blip r:embed="rId4"/>
              </a:buBlip>
            </a:pPr>
            <a:r>
              <a:rPr lang="en-US" sz="2800" dirty="0" smtClean="0">
                <a:solidFill>
                  <a:schemeClr val="bg1"/>
                </a:solidFill>
                <a:latin typeface="Myriad Pro" pitchFamily="34" charset="0"/>
              </a:rPr>
              <a:t>House </a:t>
            </a:r>
          </a:p>
          <a:p>
            <a:pPr marL="857250" lvl="1" indent="-457200">
              <a:lnSpc>
                <a:spcPct val="120000"/>
              </a:lnSpc>
              <a:buSzPct val="150000"/>
              <a:buFont typeface="Arial" panose="020B0604020202020204" pitchFamily="34" charset="0"/>
              <a:buBlip>
                <a:blip r:embed="rId4"/>
              </a:buBlip>
            </a:pP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33 members of Freedom Caucus demands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  <a:p>
            <a:pPr marL="857250" lvl="1" indent="-457200">
              <a:lnSpc>
                <a:spcPct val="120000"/>
              </a:lnSpc>
              <a:buSzPct val="150000"/>
              <a:buFont typeface="Arial" panose="020B0604020202020204" pitchFamily="34" charset="0"/>
              <a:buBlip>
                <a:blip r:embed="rId4"/>
              </a:buBlip>
            </a:pP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Speaker can only lose 5 members to pass GOP-only bill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44611"/>
            <a:ext cx="507619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Threats to Build Anew Agenda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096000" y="1828800"/>
            <a:ext cx="5638800" cy="406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</a:pPr>
            <a:r>
              <a:rPr lang="en-US" sz="2800" dirty="0" smtClean="0">
                <a:solidFill>
                  <a:schemeClr val="bg1"/>
                </a:solidFill>
              </a:rPr>
              <a:t>Lower funding than decided in Debt Ceiling agreement</a:t>
            </a:r>
          </a:p>
          <a:p>
            <a:pPr>
              <a:buSzPct val="110000"/>
            </a:pPr>
            <a:r>
              <a:rPr lang="en-US" sz="2800" dirty="0" smtClean="0">
                <a:solidFill>
                  <a:schemeClr val="bg1"/>
                </a:solidFill>
              </a:rPr>
              <a:t>Non-related bills “riders” get attached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SzPct val="110000"/>
            </a:pPr>
            <a:r>
              <a:rPr lang="en-US" sz="2800" dirty="0" smtClean="0">
                <a:solidFill>
                  <a:schemeClr val="bg1"/>
                </a:solidFill>
              </a:rPr>
              <a:t>Government shutdown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07619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2014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Misaligned Funding Priorities: WIC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95400" y="1752600"/>
            <a:ext cx="9753600" cy="361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0000"/>
              <a:buNone/>
            </a:pPr>
            <a:r>
              <a:rPr lang="en-US" dirty="0" smtClean="0">
                <a:solidFill>
                  <a:schemeClr val="bg1"/>
                </a:solidFill>
              </a:rPr>
              <a:t>Special Supplemental Nutrition Program for Women, Infants, and Children (WIC)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SzPct val="150000"/>
            </a:pPr>
            <a:r>
              <a:rPr lang="en-US" sz="2800" dirty="0" smtClean="0">
                <a:solidFill>
                  <a:schemeClr val="bg1"/>
                </a:solidFill>
              </a:rPr>
              <a:t>Senate bill funds WIC at Biden budget level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20000"/>
              </a:lnSpc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$6.3 billion, $615 million over FY 2023 appropriations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SzPct val="150000"/>
            </a:pPr>
            <a:r>
              <a:rPr lang="en-US" sz="2800" dirty="0" smtClean="0">
                <a:solidFill>
                  <a:schemeClr val="bg1"/>
                </a:solidFill>
              </a:rPr>
              <a:t>House cuts would end longtime bipartisan support of WIC</a:t>
            </a:r>
          </a:p>
          <a:p>
            <a:pPr marL="914400" lvl="1">
              <a:lnSpc>
                <a:spcPct val="120000"/>
              </a:lnSpc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Despite increased need</a:t>
            </a:r>
          </a:p>
          <a:p>
            <a:pPr marL="914400" lvl="1" indent="-457200">
              <a:lnSpc>
                <a:spcPct val="120000"/>
              </a:lnSpc>
              <a:buSzPct val="150000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9829800" y="-1834897"/>
            <a:ext cx="4219070" cy="4219070"/>
          </a:xfrm>
          <a:prstGeom prst="rect">
            <a:avLst/>
          </a:prstGeom>
          <a:blipFill dpi="0" rotWithShape="1"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63816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 pitchFamily="34" charset="0"/>
              </a:rPr>
              <a:t>#NETWORKWebinar  </a:t>
            </a:r>
            <a:r>
              <a:rPr lang="en-US" sz="2000" dirty="0">
                <a:solidFill>
                  <a:schemeClr val="bg1"/>
                </a:solidFill>
                <a:latin typeface="Myriad Pro" pitchFamily="34" charset="0"/>
              </a:rPr>
              <a:t>|  @</a:t>
            </a:r>
            <a:r>
              <a:rPr lang="en-US" sz="2000" dirty="0" err="1">
                <a:solidFill>
                  <a:schemeClr val="bg1"/>
                </a:solidFill>
                <a:latin typeface="Myriad Pro" pitchFamily="34" charset="0"/>
              </a:rPr>
              <a:t>NETWORKLobby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676400"/>
            <a:ext cx="7543800" cy="2849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</a:pPr>
            <a:r>
              <a:rPr lang="en-US" sz="2800" dirty="0" smtClean="0">
                <a:solidFill>
                  <a:schemeClr val="bg1"/>
                </a:solidFill>
              </a:rPr>
              <a:t>House freezes WIC funding at 2023 levels 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Increasing need and food inflation costs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Targets fruit and vegetable benefits with deep cuts</a:t>
            </a:r>
          </a:p>
          <a:p>
            <a:pPr>
              <a:buSzPct val="110000"/>
            </a:pPr>
            <a:r>
              <a:rPr lang="en-US" dirty="0" smtClean="0">
                <a:solidFill>
                  <a:schemeClr val="bg1"/>
                </a:solidFill>
              </a:rPr>
              <a:t>Expect waiting lists and </a:t>
            </a:r>
            <a:r>
              <a:rPr lang="en-US" dirty="0">
                <a:solidFill>
                  <a:schemeClr val="bg1"/>
                </a:solidFill>
              </a:rPr>
              <a:t>poor health </a:t>
            </a:r>
            <a:r>
              <a:rPr lang="en-US" dirty="0" smtClean="0">
                <a:solidFill>
                  <a:schemeClr val="bg1"/>
                </a:solidFill>
              </a:rPr>
              <a:t>&amp; developmental outcomes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Up to 700,000 young children, pregnant individuals, and new parents will be turned away</a:t>
            </a:r>
          </a:p>
          <a:p>
            <a:pPr lvl="1">
              <a:buSzPct val="110000"/>
            </a:pPr>
            <a:r>
              <a:rPr lang="en-US" sz="2400" dirty="0" smtClean="0">
                <a:solidFill>
                  <a:schemeClr val="bg1"/>
                </a:solidFill>
              </a:rPr>
              <a:t>4.6 million current participants will face deep cuts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20140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6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Misaligned Funding Priorities: WIC</a:t>
            </a:r>
            <a:endParaRPr lang="en-US" sz="6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87" y="2384173"/>
            <a:ext cx="36553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of Webinar&amp;#x0D;&amp;#x0A;(You can use a 2nd line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tate of Play for DACA recipients&amp;quot;&quot;/&gt;&lt;property id=&quot;20307&quot; value=&quot;267&quot;/&gt;&lt;/object&gt;&lt;object type=&quot;3&quot; unique_id=&quot;10006&quot;&gt;&lt;property id=&quot;20148&quot; value=&quot;5&quot;/&gt;&lt;property id=&quot;20300&quot; value=&quot;Slide 3 - &amp;quot;State of Play for DACA recipients cont.&amp;quot;&quot;/&gt;&lt;property id=&quot;20307&quot; value=&quot;268&quot;/&gt;&lt;/object&gt;&lt;object type=&quot;3&quot; unique_id=&quot;10007&quot;&gt;&lt;property id=&quot;20148&quot; value=&quot;5&quot;/&gt;&lt;property id=&quot;20300&quot; value=&quot;Slide 4 - &amp;quot;BRIDGE Act 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Overview Option 2&amp;quot;&quot;/&gt;&lt;property id=&quot;20307&quot; value=&quot;257&quot;/&gt;&lt;/object&gt;&lt;object type=&quot;3&quot; unique_id=&quot;10009&quot;&gt;&lt;property id=&quot;20148&quot; value=&quot;5&quot;/&gt;&lt;property id=&quot;20300&quot; value=&quot;Slide 6 - &amp;quot;Presenters&amp;quot;&quot;/&gt;&lt;property id=&quot;20307&quot; value=&quot;266&quot;/&gt;&lt;/object&gt;&lt;object type=&quot;3&quot; unique_id=&quot;10010&quot;&gt;&lt;property id=&quot;20148&quot; value=&quot;5&quot;/&gt;&lt;property id=&quot;20300&quot; value=&quot;Slide 7 - &amp;quot;Inspiration/Ways to display text&amp;quot;&quot;/&gt;&lt;property id=&quot;20307&quot; value=&quot;258&quot;/&gt;&lt;/object&gt;&lt;object type=&quot;3&quot; unique_id=&quot;10011&quot;&gt;&lt;property id=&quot;20148&quot; value=&quot;5&quot;/&gt;&lt;property id=&quot;20300&quot; value=&quot;Slide 8 - &amp;quot;Cool Things You Can Do!&amp;quot;&quot;/&gt;&lt;property id=&quot;20307&quot; value=&quot;259&quot;/&gt;&lt;/object&gt;&lt;object type=&quot;3&quot; unique_id=&quot;10012&quot;&gt;&lt;property id=&quot;20148&quot; value=&quot;5&quot;/&gt;&lt;property id=&quot;20300&quot; value=&quot;Slide 9 - &amp;quot;Wordle &amp;quot;&quot;/&gt;&lt;property id=&quot;20307&quot; value=&quot;260&quot;/&gt;&lt;/object&gt;&lt;object type=&quot;3&quot; unique_id=&quot;10013&quot;&gt;&lt;property id=&quot;20148&quot; value=&quot;5&quot;/&gt;&lt;property id=&quot;20300&quot; value=&quot;Slide 10 - &amp;quot;Picture Collage with Text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Single Picture and Text 1&amp;quot;&quot;/&gt;&lt;property id=&quot;20307&quot; value=&quot;262&quot;/&gt;&lt;/object&gt;&lt;object type=&quot;3&quot; unique_id=&quot;10015&quot;&gt;&lt;property id=&quot;20148&quot; value=&quot;5&quot;/&gt;&lt;property id=&quot;20300&quot; value=&quot;Slide 12 - &amp;quot;Multiple Pictures and Text&amp;quot;&quot;/&gt;&lt;property id=&quot;20307&quot; value=&quot;263&quot;/&gt;&lt;/object&gt;&lt;object type=&quot;3&quot; unique_id=&quot;10016&quot;&gt;&lt;property id=&quot;20148&quot; value=&quot;5&quot;/&gt;&lt;property id=&quot;20300&quot; value=&quot;Slide 13 - &amp;quot;Recap&amp;quot;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0bfb99-d817-44a5-889b-70901b7fd1f6">
      <Terms xmlns="http://schemas.microsoft.com/office/infopath/2007/PartnerControls"/>
    </lcf76f155ced4ddcb4097134ff3c332f>
    <TaxCatchAll xmlns="4a1733bf-217d-4a6e-bbe9-d724613b3fd4" xsi:nil="true"/>
    <SharedWithUsers xmlns="4a1733bf-217d-4a6e-bbe9-d724613b3fd4">
      <UserInfo>
        <DisplayName>Chelsea Puckett</DisplayName>
        <AccountId>513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11E8BB06207458B738B7BD333784F" ma:contentTypeVersion="14" ma:contentTypeDescription="Create a new document." ma:contentTypeScope="" ma:versionID="b3e724e55f96f68e39c72928638be22f">
  <xsd:schema xmlns:xsd="http://www.w3.org/2001/XMLSchema" xmlns:xs="http://www.w3.org/2001/XMLSchema" xmlns:p="http://schemas.microsoft.com/office/2006/metadata/properties" xmlns:ns2="940bfb99-d817-44a5-889b-70901b7fd1f6" xmlns:ns3="4a1733bf-217d-4a6e-bbe9-d724613b3fd4" targetNamespace="http://schemas.microsoft.com/office/2006/metadata/properties" ma:root="true" ma:fieldsID="0ae0dfb8f08b0f110fc3830184fe6370" ns2:_="" ns3:_="">
    <xsd:import namespace="940bfb99-d817-44a5-889b-70901b7fd1f6"/>
    <xsd:import namespace="4a1733bf-217d-4a6e-bbe9-d724613b3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bfb99-d817-44a5-889b-70901b7fd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f36dfa0-0e44-42bd-8ed6-bde3e363d6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733bf-217d-4a6e-bbe9-d724613b3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602458b-cfd0-4104-a82d-3aa890c1fee5}" ma:internalName="TaxCatchAll" ma:showField="CatchAllData" ma:web="4a1733bf-217d-4a6e-bbe9-d724613b3f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6B52F-C30B-4E13-A8D0-1FC4DC3E37A7}">
  <ds:schemaRefs>
    <ds:schemaRef ds:uri="940bfb99-d817-44a5-889b-70901b7fd1f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a1733bf-217d-4a6e-bbe9-d724613b3fd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B9F07E-8B79-4942-890A-2AD79F2B56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3613C7-E052-4B82-87CD-14BE580CB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0bfb99-d817-44a5-889b-70901b7fd1f6"/>
    <ds:schemaRef ds:uri="4a1733bf-217d-4a6e-bbe9-d724613b3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5439</TotalTime>
  <Words>1362</Words>
  <Application>Microsoft Office PowerPoint</Application>
  <PresentationFormat>Widescreen</PresentationFormat>
  <Paragraphs>203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Droid Serif</vt:lpstr>
      <vt:lpstr>Myriad Pro</vt:lpstr>
      <vt:lpstr>Wingdings</vt:lpstr>
      <vt:lpstr>Office Theme</vt:lpstr>
      <vt:lpstr>PowerPoint Presentation</vt:lpstr>
      <vt:lpstr>Congress, Keep Your Promise Our Work for Thriving Communities Continues</vt:lpstr>
      <vt:lpstr>OUR POLICY EXPERTS</vt:lpstr>
      <vt:lpstr>Faithfully Funding the Government</vt:lpstr>
      <vt:lpstr>State of Play on Appropriation Bills</vt:lpstr>
      <vt:lpstr>House &amp; Senate in Conflict</vt:lpstr>
      <vt:lpstr>Threats to Build Anew Agenda</vt:lpstr>
      <vt:lpstr>Misaligned Funding Priorities: WIC</vt:lpstr>
      <vt:lpstr>Misaligned Funding Priorities: WIC</vt:lpstr>
      <vt:lpstr>Examples of Bad Policy “Riders”</vt:lpstr>
      <vt:lpstr>Looking Back at CTC</vt:lpstr>
      <vt:lpstr>Who Has Access to CTC?</vt:lpstr>
      <vt:lpstr>CTC in the American Rescue Plan</vt:lpstr>
      <vt:lpstr>Our Goal</vt:lpstr>
      <vt:lpstr>Tax Bill State of Play</vt:lpstr>
      <vt:lpstr>2023 Farm Bill</vt:lpstr>
      <vt:lpstr>Protecting SNAP</vt:lpstr>
      <vt:lpstr>Cuts to SNAP Don’t Make Sense</vt:lpstr>
      <vt:lpstr>The RESTORE Act</vt:lpstr>
      <vt:lpstr>The SNAP Ban</vt:lpstr>
      <vt:lpstr>Our Goal</vt:lpstr>
      <vt:lpstr>TAKE ACTION</vt:lpstr>
      <vt:lpstr>PowerPoint Presentation</vt:lpstr>
    </vt:vector>
  </TitlesOfParts>
  <Company>Independent Sector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Webinar (You can use a 2nd line)</dc:title>
  <dc:creator>Mackenzie Harris</dc:creator>
  <cp:lastModifiedBy>Elissa Hackerson</cp:lastModifiedBy>
  <cp:revision>100</cp:revision>
  <dcterms:created xsi:type="dcterms:W3CDTF">2016-12-12T18:58:04Z</dcterms:created>
  <dcterms:modified xsi:type="dcterms:W3CDTF">2023-09-20T18:11:41Z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0x0101003AA11E8BB06207458B738B7BD333784F</vt:lpwstr>
  </property>
  <property fmtid="{D5CDD505-2E9C-101B-9397-08002B2CF9AE}" pid="3" name="Order">
    <vt:r8>2131000</vt:r8>
  </property>
  <property fmtid="{D5CDD505-2E9C-101B-9397-08002B2CF9AE}" pid="4" name="MediaServiceImageTags">
    <vt:lpwstr/>
  </property>
</Properties>
</file>